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2" r:id="rId3"/>
    <p:sldId id="257" r:id="rId4"/>
    <p:sldId id="258" r:id="rId5"/>
    <p:sldId id="259" r:id="rId6"/>
    <p:sldId id="283" r:id="rId7"/>
    <p:sldId id="313" r:id="rId8"/>
    <p:sldId id="285" r:id="rId9"/>
    <p:sldId id="309" r:id="rId10"/>
    <p:sldId id="260" r:id="rId11"/>
    <p:sldId id="284" r:id="rId12"/>
    <p:sldId id="314" r:id="rId13"/>
    <p:sldId id="281" r:id="rId14"/>
    <p:sldId id="310" r:id="rId15"/>
    <p:sldId id="286" r:id="rId16"/>
    <p:sldId id="311" r:id="rId17"/>
    <p:sldId id="324" r:id="rId18"/>
    <p:sldId id="289" r:id="rId19"/>
    <p:sldId id="290" r:id="rId20"/>
    <p:sldId id="291" r:id="rId21"/>
    <p:sldId id="315" r:id="rId22"/>
    <p:sldId id="265" r:id="rId23"/>
    <p:sldId id="267" r:id="rId24"/>
    <p:sldId id="268" r:id="rId25"/>
    <p:sldId id="300" r:id="rId26"/>
    <p:sldId id="277" r:id="rId27"/>
    <p:sldId id="269" r:id="rId28"/>
    <p:sldId id="316" r:id="rId29"/>
    <p:sldId id="292" r:id="rId30"/>
    <p:sldId id="276" r:id="rId31"/>
    <p:sldId id="317" r:id="rId32"/>
    <p:sldId id="326" r:id="rId33"/>
    <p:sldId id="327" r:id="rId34"/>
    <p:sldId id="328" r:id="rId35"/>
    <p:sldId id="318" r:id="rId36"/>
    <p:sldId id="319" r:id="rId37"/>
    <p:sldId id="320" r:id="rId38"/>
    <p:sldId id="288" r:id="rId39"/>
    <p:sldId id="270" r:id="rId40"/>
    <p:sldId id="279" r:id="rId41"/>
    <p:sldId id="301" r:id="rId42"/>
    <p:sldId id="302" r:id="rId43"/>
    <p:sldId id="321" r:id="rId44"/>
    <p:sldId id="325" r:id="rId45"/>
    <p:sldId id="293" r:id="rId46"/>
    <p:sldId id="322" r:id="rId47"/>
    <p:sldId id="3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Hussein" initials="AH" lastIdx="0" clrIdx="0">
    <p:extLst>
      <p:ext uri="{19B8F6BF-5375-455C-9EA6-DF929625EA0E}">
        <p15:presenceInfo xmlns:p15="http://schemas.microsoft.com/office/powerpoint/2012/main" userId="28ae1d59d3d022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F5EA13"/>
    <a:srgbClr val="E6780A"/>
    <a:srgbClr val="ECFEFD"/>
    <a:srgbClr val="E2FEFD"/>
    <a:srgbClr val="E8FCFE"/>
    <a:srgbClr val="E8F9FE"/>
    <a:srgbClr val="E5FFFB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114 diagnosis mistakes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55-412E-984C-3853231D9523}"/>
              </c:ext>
            </c:extLst>
          </c:dPt>
          <c:dPt>
            <c:idx val="1"/>
            <c:bubble3D val="0"/>
            <c:explosion val="4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207-4B69-A9B6-B64B4F197A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Public sector</c:v>
                </c:pt>
                <c:pt idx="1">
                  <c:v>Private sector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B69-A9B6-B64B4F197A2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CF18-9C8E-4C14-8599-4B3FE63ED59B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27D87-29D1-4BF6-9C10-EF795B1A2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care point? Website – medical services – aim to improve medical system – Doctor – Citizen – Pharmacist – Medical Organizations 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6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3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3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6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9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63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2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168B-9C22-44B5-A737-59039600C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4592E-EEC7-4801-BDF0-F29FFCE31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5AA54-CA79-4294-B8BB-E1535B4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E40D-2F99-4BE5-89AD-1E3B5B7B4384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0E69-895D-45A8-811B-18C47483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C8CC3-D0A3-4FCA-9AB2-C8FD0A6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4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A291-4787-46CF-849E-8086D7E3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EB5C4-3E2B-4827-AE87-6ACDF223E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7E9C-483F-4186-9354-43E26642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D5E1-8D6D-43CC-AF55-BC38DD2A7F41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4C0B-2C53-49DE-9851-CAEAC6EC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C347-BE41-4907-B4A1-3245F55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46376-2FB5-402D-8813-D313A15B1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39416-B6E5-4313-93AC-598A1779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3397-8E05-4D17-A224-BF44C99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18245-23E7-4DEC-88CC-C6D5DC954F08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8171-9223-4FAC-B1A2-F599F1A7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5552-C8C4-4221-8ECF-5AA68C6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B81C-8869-4DBB-82A9-F333DDEE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7BE0-ED49-4A3F-B562-523D47A8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40F3-B775-4D23-A67A-9FD25F6B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A7F9-57E6-4668-BD43-35476EC5817A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689F-D06A-4D7F-B30C-87C41B79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31F41-1834-4FF0-AEB2-819FFA8A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E12-556B-48C5-AB80-CDFD964C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2EB69-2B5A-45CE-969A-2E39BC93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01705-FEDC-4B43-B7D3-AB876ACC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8920-D066-41EB-985B-A4CB740C5846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2372-70BD-43DA-A017-9F4EEC8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EA4D-4C0F-44C0-BABA-29CB9767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B342-CD79-438C-A459-6D98B999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4355-CBCF-4080-BA64-E9C4291A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65FFF-CB3E-40C1-8BC7-1A6110FE9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78AAB-E80E-40D8-8FA7-4407FB3C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8E98-58F4-4A1C-9756-0D9607EBB530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EC5F9-6C69-4FC4-9AAE-04E53B9A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1E47-2795-42C4-A6E6-2BD42774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CF97-560E-40A7-8354-99348FC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58B8-CF5A-4023-BB9D-394637B7B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A3A4B-77FC-426C-96A6-98F2910D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A4E10-EBD5-42B0-8D65-F40614ACB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B5933-A683-4EAF-894B-20AEB61E0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6405A-19F8-4967-93A7-87332B99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CA71-126E-4923-8020-CB97D33F8544}" type="datetime1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46C3-457F-4283-B090-03670FE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6D69-9A85-4E8E-94A8-B975AC8F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45D-43C8-499C-9C95-FD4D02D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A1127-80C0-44EB-9D71-28CCAC37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9903-9DDF-47DB-B859-973E11E45B3A}" type="datetime1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296CA-907B-4EC7-A78D-04ED37F4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F0831-B265-428C-A6E2-F5142D7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E0E26-6B77-41BF-9955-42210E61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F69E-D8BD-4CD8-985F-8CD6ABBAE078}" type="datetime1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1C954-C415-48D1-8543-DFE48442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6D35-A572-4EA2-B4C4-03BA8F07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D216-5473-4495-8122-A7B43720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0E99-7339-4972-9139-44897311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7E628-CDF6-4D54-9F8B-EA69BE5F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4F5F-E0BA-414C-8BF8-4632C2AE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C5B5-52A5-4E20-A38C-0EB6D36794D3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E3B7-5718-4E3E-B903-7D10368C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A92B2-A160-44E6-86A5-68FB7EEC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5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F021-35EA-42DA-97DA-7B541C27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25D1A-7114-47AC-B5DD-E4400B3D3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A04F7-CFAB-4060-9420-869A100E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729A8-267A-482D-870D-0749D630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0E1D-2362-4B0D-B0CB-D2953E643563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E54F1-B0BD-4F70-A5D9-D0C70E06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3F754-5436-4F13-ADB6-F587B02A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chemeClr val="bg1"/>
            </a:gs>
            <a:gs pos="85000">
              <a:schemeClr val="bg1"/>
            </a:gs>
            <a:gs pos="85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BADA9-04EC-4CEF-A542-66C2EE93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AD2AF-99E2-4C61-896F-D7F20201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C506-5488-41BB-97E8-8F12752A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AE502-5D2D-4844-BF1C-613CCDF8C8C2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86DD-45ED-4200-AC50-012A083D3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2818-AF75-4A33-B5F1-00FA167D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0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aress.com/alintibaha/6247" TargetMode="External"/><Relationship Id="rId2" Type="http://schemas.openxmlformats.org/officeDocument/2006/relationships/hyperlink" Target="http://content.time.com/time/health/article/0,8599,1578074,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99.com/test-case.html" TargetMode="External"/><Relationship Id="rId5" Type="http://schemas.openxmlformats.org/officeDocument/2006/relationships/hyperlink" Target="https://docs.microsoft.com/en-us/aspnet/tutorials" TargetMode="External"/><Relationship Id="rId4" Type="http://schemas.openxmlformats.org/officeDocument/2006/relationships/hyperlink" Target="http://www.albawabhnews.com/1504049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livestats.com/internet-users/egypt/" TargetMode="External"/><Relationship Id="rId2" Type="http://schemas.openxmlformats.org/officeDocument/2006/relationships/hyperlink" Target="https://www.wikihow.com/Write-an-Abstra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1/draw-smooth-graphics-in-c/" TargetMode="External"/><Relationship Id="rId5" Type="http://schemas.openxmlformats.org/officeDocument/2006/relationships/hyperlink" Target="https://www.codeproject.com/Articles/770156/Understanding-Repository-and-Unit-of-Work-Pattern" TargetMode="External"/><Relationship Id="rId4" Type="http://schemas.openxmlformats.org/officeDocument/2006/relationships/hyperlink" Target="https://www.pluralsight.com/digitaltutor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8855/ways-to-Bind-Multiple-Models-on-a-View-in-MVC" TargetMode="External"/><Relationship Id="rId2" Type="http://schemas.openxmlformats.org/officeDocument/2006/relationships/hyperlink" Target="https://www.codicode.com/art/upload_and_save_a_canvas_image_to_the_server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sp.berkeley.edu/sites/default/files/ScientificPosters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29F89F-4FB5-4A03-8AAE-FE259E884E63}"/>
              </a:ext>
            </a:extLst>
          </p:cNvPr>
          <p:cNvSpPr/>
          <p:nvPr/>
        </p:nvSpPr>
        <p:spPr>
          <a:xfrm>
            <a:off x="0" y="5064815"/>
            <a:ext cx="12192000" cy="180769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937F8-6EE6-48F0-9F45-D6852432E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2400132"/>
            <a:ext cx="9144000" cy="107749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Care 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418" y="3496483"/>
            <a:ext cx="5505157" cy="1486336"/>
          </a:xfrm>
        </p:spPr>
        <p:txBody>
          <a:bodyPr>
            <a:normAutofit/>
          </a:bodyPr>
          <a:lstStyle/>
          <a:p>
            <a:r>
              <a:rPr lang="en-US" dirty="0"/>
              <a:t>Supervised by</a:t>
            </a:r>
          </a:p>
          <a:p>
            <a:r>
              <a:rPr lang="en-US" sz="2800" i="1" dirty="0"/>
              <a:t>Dr. Emad Nabil</a:t>
            </a:r>
          </a:p>
          <a:p>
            <a:r>
              <a:rPr lang="en-US" sz="2800" i="1" dirty="0"/>
              <a:t>TA. </a:t>
            </a:r>
            <a:r>
              <a:rPr lang="en-US" sz="2800" i="1" dirty="0" err="1"/>
              <a:t>Heba</a:t>
            </a:r>
            <a:r>
              <a:rPr lang="en-US" sz="2800" i="1" dirty="0"/>
              <a:t> </a:t>
            </a:r>
            <a:r>
              <a:rPr lang="en-US" sz="2800" i="1" dirty="0" err="1"/>
              <a:t>Tallah</a:t>
            </a:r>
            <a:r>
              <a:rPr lang="en-US" sz="2800" i="1" dirty="0"/>
              <a:t> Youssef </a:t>
            </a:r>
            <a:r>
              <a:rPr lang="en-US" sz="2800" i="1" dirty="0" err="1"/>
              <a:t>Mahgoub</a:t>
            </a: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762A0-9503-467C-8F5A-4FB680A4F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7" y="217010"/>
            <a:ext cx="2130080" cy="2130080"/>
          </a:xfrm>
          <a:prstGeom prst="rect">
            <a:avLst/>
          </a:prstGeom>
          <a:ln>
            <a:noFill/>
          </a:ln>
          <a:effectLst>
            <a:outerShdw blurRad="1778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A4F2D68-F105-434A-B793-BB35EB48FAE5}"/>
              </a:ext>
            </a:extLst>
          </p:cNvPr>
          <p:cNvSpPr txBox="1">
            <a:spLocks/>
          </p:cNvSpPr>
          <p:nvPr/>
        </p:nvSpPr>
        <p:spPr>
          <a:xfrm>
            <a:off x="805371" y="5304179"/>
            <a:ext cx="10581249" cy="155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dirty="0"/>
              <a:t>Implemented by</a:t>
            </a:r>
          </a:p>
          <a:p>
            <a:pPr fontAlgn="t"/>
            <a:endParaRPr lang="en-US" sz="1100" i="1" dirty="0"/>
          </a:p>
          <a:p>
            <a:pPr algn="l" fontAlgn="t"/>
            <a:r>
              <a:rPr lang="en-US" i="1" dirty="0"/>
              <a:t>Ahmed Hussein </a:t>
            </a:r>
            <a:r>
              <a:rPr lang="en-US" i="1" dirty="0" err="1"/>
              <a:t>Karam</a:t>
            </a:r>
            <a:r>
              <a:rPr lang="en-US" i="1" dirty="0"/>
              <a:t>	20140015	</a:t>
            </a:r>
            <a:r>
              <a:rPr lang="en-US" dirty="0"/>
              <a:t>Ahmed Mohamed Ahmed	20140035</a:t>
            </a:r>
          </a:p>
          <a:p>
            <a:pPr fontAlgn="t"/>
            <a:r>
              <a:rPr lang="en-US" dirty="0"/>
              <a:t>Andrew Emad Nassif		20140081	Mariam Ashraf </a:t>
            </a:r>
            <a:r>
              <a:rPr lang="en-US" dirty="0" err="1"/>
              <a:t>Fekry</a:t>
            </a:r>
            <a:r>
              <a:rPr lang="en-US" dirty="0"/>
              <a:t>		20140263</a:t>
            </a:r>
          </a:p>
        </p:txBody>
      </p:sp>
    </p:spTree>
    <p:extLst>
      <p:ext uri="{BB962C8B-B14F-4D97-AF65-F5344CB8AC3E}">
        <p14:creationId xmlns:p14="http://schemas.microsoft.com/office/powerpoint/2010/main" val="337467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AD1B23-63E3-4CDE-B269-0A25451C8A1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 dirty="0"/>
              <a:t>Search for drugs equivalent to some drug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algn="l"/>
            <a:r>
              <a:rPr lang="en-US" sz="2500" dirty="0"/>
              <a:t>Search by generic names rather than scientific names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Only single and small functionality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Suggesting wrong alternative can be harmful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Long cycle before taking the equivalent drug</a:t>
            </a:r>
          </a:p>
          <a:p>
            <a:pPr lvl="1" algn="l"/>
            <a:r>
              <a:rPr lang="en-US" sz="2200" dirty="0"/>
              <a:t>Take prescription, see if an alternative is needed, look for an equivalent drug, refer back to the doctor to take another prescription and finally go to buy needed drugs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C7322-060D-4B1A-9E31-098CC44A988A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4ADDE1-15BD-40B2-8A7F-CEB0CCDC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0" name="Picture 9" descr="MyDawaai - Equivalent Medicine Finder">
            <a:extLst>
              <a:ext uri="{FF2B5EF4-FFF2-40B4-BE49-F238E27FC236}">
                <a16:creationId xmlns:a16="http://schemas.microsoft.com/office/drawing/2014/main" id="{ED5C9321-41E3-4AED-A8E0-457A11E8FB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29"/>
            <a:ext cx="2103119" cy="17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D3BF391-78E8-4DEC-AC2C-0EDDFD311F6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My </a:t>
            </a:r>
            <a:r>
              <a:rPr lang="en-US" sz="2500" b="1" dirty="0" err="1">
                <a:solidFill>
                  <a:schemeClr val="bg1"/>
                </a:solidFill>
              </a:rPr>
              <a:t>Dawaai</a:t>
            </a:r>
            <a:r>
              <a:rPr lang="en-US" sz="2500" b="1" dirty="0">
                <a:solidFill>
                  <a:schemeClr val="bg1"/>
                </a:solidFill>
              </a:rPr>
              <a:t> - India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59E489-3E77-4274-94EF-DFABD357050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9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421103-DD59-4115-8C71-F4200531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500" dirty="0"/>
              <a:t>Machine learning based diagnosis</a:t>
            </a:r>
          </a:p>
          <a:p>
            <a:r>
              <a:rPr lang="en-US" sz="2500" dirty="0"/>
              <a:t>Learn from answered case studies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0" indent="0">
              <a:buNone/>
            </a:pPr>
            <a:r>
              <a:rPr lang="en-US" sz="2500" dirty="0"/>
              <a:t>Helpful for both human and machine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>
              <a:solidFill>
                <a:srgbClr val="009BD2"/>
              </a:solidFill>
            </a:endParaRPr>
          </a:p>
          <a:p>
            <a:r>
              <a:rPr lang="en-US" sz="2500" dirty="0"/>
              <a:t>Depends on volunteer to answer case studies</a:t>
            </a:r>
          </a:p>
          <a:p>
            <a:r>
              <a:rPr lang="en-US" sz="2500" dirty="0"/>
              <a:t>Untrusted training data</a:t>
            </a:r>
          </a:p>
          <a:p>
            <a:pPr marL="457200" lvl="1" indent="0">
              <a:buNone/>
            </a:pPr>
            <a:r>
              <a:rPr lang="en-US" sz="2200" dirty="0"/>
              <a:t>Anyone can give answers to case studies</a:t>
            </a:r>
          </a:p>
        </p:txBody>
      </p:sp>
      <p:pic>
        <p:nvPicPr>
          <p:cNvPr id="5" name="Picture 4" descr="C:\Users\Ahmed Hussein\AppData\Local\Microsoft\Windows\INetCache\Content.Word\humandx.png">
            <a:extLst>
              <a:ext uri="{FF2B5EF4-FFF2-40B4-BE49-F238E27FC236}">
                <a16:creationId xmlns:a16="http://schemas.microsoft.com/office/drawing/2014/main" id="{ABB4CFF3-5889-43C0-9D1F-608ADF57D36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A690383-FE25-4B8D-9AF7-D4F4EC487C3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60DE75-8F52-44EB-A8EC-25AA078B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BB5B8C8-A924-44E3-B269-C78748E680E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Human </a:t>
            </a:r>
            <a:r>
              <a:rPr lang="en-US" sz="2500" b="1" dirty="0" err="1">
                <a:solidFill>
                  <a:schemeClr val="bg1"/>
                </a:solidFill>
              </a:rPr>
              <a:t>Dx</a:t>
            </a:r>
            <a:r>
              <a:rPr lang="en-US" sz="2500" b="1" dirty="0">
                <a:solidFill>
                  <a:schemeClr val="bg1"/>
                </a:solidFill>
              </a:rPr>
              <a:t> - USA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B2C0C6-9E6E-4BCF-87D7-0D834C5299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740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endParaRPr lang="en-US" sz="2900" dirty="0">
              <a:solidFill>
                <a:srgbClr val="009BD2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Patient’s </a:t>
            </a:r>
            <a:r>
              <a:rPr lang="en-US" sz="2500" dirty="0">
                <a:solidFill>
                  <a:srgbClr val="FF0000"/>
                </a:solidFill>
              </a:rPr>
              <a:t>medical history </a:t>
            </a:r>
            <a:r>
              <a:rPr lang="en-US" sz="2500" dirty="0"/>
              <a:t>(symptoms, diseases, medicines, 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Attach </a:t>
            </a:r>
            <a:r>
              <a:rPr lang="en-US" sz="2500" dirty="0">
                <a:solidFill>
                  <a:srgbClr val="FF0000"/>
                </a:solidFill>
              </a:rPr>
              <a:t>examination results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Prognosis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 citizen marks another as </a:t>
            </a:r>
            <a:r>
              <a:rPr lang="en-US" sz="2200" dirty="0">
                <a:solidFill>
                  <a:srgbClr val="FF0000"/>
                </a:solidFill>
              </a:rPr>
              <a:t>parent or sibling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Doctor marks a disease as </a:t>
            </a:r>
            <a:r>
              <a:rPr lang="en-US" sz="2200" dirty="0">
                <a:solidFill>
                  <a:srgbClr val="FF0000"/>
                </a:solidFill>
              </a:rPr>
              <a:t>genetic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Suggest drug </a:t>
            </a:r>
            <a:r>
              <a:rPr lang="en-US" sz="2500" dirty="0">
                <a:solidFill>
                  <a:srgbClr val="FF0000"/>
                </a:solidFill>
              </a:rPr>
              <a:t>alternatives </a:t>
            </a:r>
            <a:r>
              <a:rPr lang="en-US" sz="2500" dirty="0"/>
              <a:t>based on</a:t>
            </a:r>
            <a:r>
              <a:rPr lang="en-US" sz="2500" dirty="0">
                <a:solidFill>
                  <a:srgbClr val="FF0000"/>
                </a:solidFill>
              </a:rPr>
              <a:t> active ingredients</a:t>
            </a:r>
          </a:p>
          <a:p>
            <a:pPr lvl="1" algn="l"/>
            <a:r>
              <a:rPr lang="en-US" sz="2200" dirty="0"/>
              <a:t>The pharmacist can see </a:t>
            </a:r>
            <a:r>
              <a:rPr lang="en-US" sz="2200" dirty="0">
                <a:solidFill>
                  <a:srgbClr val="FF0000"/>
                </a:solidFill>
              </a:rPr>
              <a:t>accepted</a:t>
            </a:r>
            <a:r>
              <a:rPr lang="en-US" sz="2200" dirty="0"/>
              <a:t> alternatives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Print </a:t>
            </a:r>
            <a:r>
              <a:rPr lang="en-US" sz="2500" dirty="0">
                <a:solidFill>
                  <a:srgbClr val="FF0000"/>
                </a:solidFill>
              </a:rPr>
              <a:t>prescriptions</a:t>
            </a:r>
            <a:endParaRPr lang="en-US" sz="2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2141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r>
              <a:rPr lang="en-US" sz="3200" b="1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2800" i="1" dirty="0">
              <a:solidFill>
                <a:srgbClr val="FF0000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Patient card </a:t>
            </a:r>
            <a:r>
              <a:rPr lang="en-US" sz="2500" dirty="0"/>
              <a:t>with an IQR code</a:t>
            </a:r>
            <a:endParaRPr lang="en-US" sz="2500" dirty="0">
              <a:solidFill>
                <a:srgbClr val="FF0000"/>
              </a:solidFill>
            </a:endParaRPr>
          </a:p>
          <a:p>
            <a:pPr lvl="1" algn="l"/>
            <a:r>
              <a:rPr lang="en-US" sz="2200" dirty="0"/>
              <a:t>Used to give doctors and pharmacists the access to his medical history</a:t>
            </a:r>
            <a:endParaRPr lang="en-US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medical service (e.g. ICU, clinic, … ), various </a:t>
            </a:r>
            <a:r>
              <a:rPr lang="en-US" sz="2500" dirty="0">
                <a:solidFill>
                  <a:srgbClr val="FF0000"/>
                </a:solidFill>
              </a:rPr>
              <a:t>search criteria</a:t>
            </a:r>
          </a:p>
          <a:p>
            <a:pPr lvl="1" algn="l"/>
            <a:r>
              <a:rPr lang="en-US" sz="2200" dirty="0"/>
              <a:t>Search by distance, cost, popularity or rating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Send an emergency signal (</a:t>
            </a:r>
            <a:r>
              <a:rPr lang="en-US" sz="2500" dirty="0">
                <a:solidFill>
                  <a:srgbClr val="FF0000"/>
                </a:solidFill>
              </a:rPr>
              <a:t>SOS</a:t>
            </a:r>
            <a:r>
              <a:rPr lang="en-US" sz="2500" dirty="0"/>
              <a:t>) to hospitals, family and friends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</a:t>
            </a:r>
            <a:r>
              <a:rPr lang="en-US" sz="2500" dirty="0">
                <a:solidFill>
                  <a:srgbClr val="FF0000"/>
                </a:solidFill>
              </a:rPr>
              <a:t>drugs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endParaRPr lang="en-US" sz="29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Usability:</a:t>
            </a:r>
          </a:p>
          <a:p>
            <a:pPr lvl="0" algn="l"/>
            <a:r>
              <a:rPr lang="en-US" sz="2500" dirty="0"/>
              <a:t>Minimal </a:t>
            </a:r>
            <a:r>
              <a:rPr lang="en-US" sz="2500" dirty="0">
                <a:solidFill>
                  <a:srgbClr val="FF0000"/>
                </a:solidFill>
              </a:rPr>
              <a:t>textual input</a:t>
            </a:r>
            <a:r>
              <a:rPr lang="en-US" sz="2500" dirty="0"/>
              <a:t> and field auto-complete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time picker input for schedules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Auto-complete medicine name, disease, symptom, … etc.</a:t>
            </a:r>
            <a:endParaRPr lang="en-US" sz="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Reliability: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Family </a:t>
            </a:r>
            <a:r>
              <a:rPr lang="en-US" sz="2500" dirty="0">
                <a:solidFill>
                  <a:srgbClr val="FF0000"/>
                </a:solidFill>
              </a:rPr>
              <a:t>tree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</a:t>
            </a:r>
            <a:r>
              <a:rPr lang="en-US" sz="2500" dirty="0">
                <a:solidFill>
                  <a:srgbClr val="FF0000"/>
                </a:solidFill>
              </a:rPr>
              <a:t> reminder</a:t>
            </a:r>
            <a:r>
              <a:rPr lang="en-US" sz="2500" dirty="0"/>
              <a:t> for updating number of </a:t>
            </a:r>
            <a:r>
              <a:rPr lang="en-US" sz="2500" dirty="0">
                <a:solidFill>
                  <a:srgbClr val="FF0000"/>
                </a:solidFill>
              </a:rPr>
              <a:t>available rooms</a:t>
            </a:r>
            <a:r>
              <a:rPr lang="en-US" sz="2500" dirty="0"/>
              <a:t> in care units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field auto-complete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  <a:r>
              <a:rPr lang="en-US" sz="2500" dirty="0"/>
              <a:t>to avoid </a:t>
            </a:r>
            <a:r>
              <a:rPr lang="en-US" sz="2500" dirty="0">
                <a:solidFill>
                  <a:srgbClr val="FF0000"/>
                </a:solidFill>
              </a:rPr>
              <a:t>typos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271AE-814A-4983-A437-042191A2ABF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58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r>
              <a:rPr lang="en-US" sz="2800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600" i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Security: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Username and password required for </a:t>
            </a:r>
            <a:r>
              <a:rPr lang="en-US" sz="2500" dirty="0">
                <a:solidFill>
                  <a:srgbClr val="FF0000"/>
                </a:solidFill>
              </a:rPr>
              <a:t>authentication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An </a:t>
            </a:r>
            <a:r>
              <a:rPr lang="en-US" sz="2500" dirty="0">
                <a:solidFill>
                  <a:srgbClr val="FF0000"/>
                </a:solidFill>
              </a:rPr>
              <a:t>IQR code </a:t>
            </a:r>
            <a:r>
              <a:rPr lang="en-US" sz="2500" dirty="0"/>
              <a:t>on patient card, needed for first-time access by doctors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Medical history </a:t>
            </a:r>
            <a:r>
              <a:rPr lang="en-US" sz="2500" dirty="0">
                <a:solidFill>
                  <a:srgbClr val="FF0000"/>
                </a:solidFill>
              </a:rPr>
              <a:t>privacy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Medical history is only shared between the doctor and the patient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Pharmacists can only see required medicines</a:t>
            </a:r>
            <a:endParaRPr lang="en-US" sz="600" dirty="0">
              <a:solidFill>
                <a:srgbClr val="FF0000"/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Cost:</a:t>
            </a:r>
          </a:p>
          <a:p>
            <a:pPr algn="l"/>
            <a:r>
              <a:rPr lang="en-US" sz="2500" dirty="0">
                <a:solidFill>
                  <a:srgbClr val="FF0000"/>
                </a:solidFill>
              </a:rPr>
              <a:t>Free</a:t>
            </a:r>
            <a:r>
              <a:rPr lang="en-US" sz="2500" dirty="0"/>
              <a:t> fully-featured services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485140-93A4-4E73-9510-409E74A371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23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3D8F590-A862-4C50-B742-03C4C1D0F3D2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ED7A2E4-A112-463A-BDB5-8E7B01D7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B4A03-6C19-4314-B5AA-068F7E01877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3229"/>
            <a:ext cx="11353800" cy="56447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719618" y="1323530"/>
            <a:ext cx="1064526" cy="277573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51128" y="3642067"/>
            <a:ext cx="1433016" cy="291715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9902" y="1323530"/>
            <a:ext cx="1078175" cy="295737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17243" y="4225831"/>
            <a:ext cx="2314432" cy="300251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52697" y="1305366"/>
            <a:ext cx="928048" cy="295737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7181D5-FFD6-4307-BB1A-70310DD5C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74777"/>
              </p:ext>
            </p:extLst>
          </p:nvPr>
        </p:nvGraphicFramePr>
        <p:xfrm>
          <a:off x="838199" y="1253331"/>
          <a:ext cx="10580007" cy="46460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1884609882"/>
                    </a:ext>
                  </a:extLst>
                </a:gridCol>
                <a:gridCol w="4047344">
                  <a:extLst>
                    <a:ext uri="{9D8B030D-6E8A-4147-A177-3AD203B41FA5}">
                      <a16:colId xmlns:a16="http://schemas.microsoft.com/office/drawing/2014/main" val="3011892856"/>
                    </a:ext>
                  </a:extLst>
                </a:gridCol>
                <a:gridCol w="4282888">
                  <a:extLst>
                    <a:ext uri="{9D8B030D-6E8A-4147-A177-3AD203B41FA5}">
                      <a16:colId xmlns:a16="http://schemas.microsoft.com/office/drawing/2014/main" val="3572822913"/>
                    </a:ext>
                  </a:extLst>
                </a:gridCol>
              </a:tblGrid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0384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Name: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Patient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469"/>
                  </a:ext>
                </a:extLst>
              </a:tr>
              <a:tr h="403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lvl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6826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Pre-conditions: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logged 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57577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Post-conditions: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Patient’s history records are displayed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581213"/>
                  </a:ext>
                </a:extLst>
              </a:tr>
              <a:tr h="306537"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16918"/>
                  </a:ext>
                </a:extLst>
              </a:tr>
              <a:tr h="81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display medical history of some patient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113836"/>
                  </a:ext>
                </a:extLst>
              </a:tr>
              <a:tr h="632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asks doctor to enter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002909"/>
                  </a:ext>
                </a:extLst>
              </a:tr>
              <a:tr h="4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enters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825544"/>
                  </a:ext>
                </a:extLst>
              </a:tr>
              <a:tr h="429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 System displays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36429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CA82394-0BD7-427E-BFB2-F84F2CA375E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6C40E6-E7AB-455C-B6E0-ECE74422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0790AA-9659-4B80-A9FA-45486204BA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4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A1FD8D-7E0D-45FD-BBBB-A6FDE232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906316"/>
              </p:ext>
            </p:extLst>
          </p:nvPr>
        </p:nvGraphicFramePr>
        <p:xfrm>
          <a:off x="838199" y="1253330"/>
          <a:ext cx="10580006" cy="5186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2913274643"/>
                    </a:ext>
                  </a:extLst>
                </a:gridCol>
                <a:gridCol w="3822492">
                  <a:extLst>
                    <a:ext uri="{9D8B030D-6E8A-4147-A177-3AD203B41FA5}">
                      <a16:colId xmlns:a16="http://schemas.microsoft.com/office/drawing/2014/main" val="2870575963"/>
                    </a:ext>
                  </a:extLst>
                </a:gridCol>
                <a:gridCol w="4507739">
                  <a:extLst>
                    <a:ext uri="{9D8B030D-6E8A-4147-A177-3AD203B41FA5}">
                      <a16:colId xmlns:a16="http://schemas.microsoft.com/office/drawing/2014/main" val="4065534448"/>
                    </a:ext>
                  </a:extLst>
                </a:gridCol>
              </a:tblGrid>
              <a:tr h="3679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41840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Add prescription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999849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 is opening the medical history of his patient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1267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New prescription is added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2903"/>
                  </a:ext>
                </a:extLst>
              </a:tr>
              <a:tr h="337035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73198"/>
                  </a:ext>
                </a:extLst>
              </a:tr>
              <a:tr h="527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add new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4857"/>
                  </a:ext>
                </a:extLst>
              </a:tr>
              <a:tr h="403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671835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fills prescription templates and saves it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569799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new prescription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29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Extends: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 medicine alternatives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133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D9CF2C8-E294-4C67-901D-9604522A8707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9DC7146-8C21-477A-8577-A0EF0208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A43E39-8CD6-4913-A0D6-C75EDB5A4C4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9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722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4F0B2B-2F24-4B73-A480-385C4C665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21541"/>
              </p:ext>
            </p:extLst>
          </p:nvPr>
        </p:nvGraphicFramePr>
        <p:xfrm>
          <a:off x="838199" y="1253330"/>
          <a:ext cx="10580006" cy="48779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575935004"/>
                    </a:ext>
                  </a:extLst>
                </a:gridCol>
                <a:gridCol w="4557010">
                  <a:extLst>
                    <a:ext uri="{9D8B030D-6E8A-4147-A177-3AD203B41FA5}">
                      <a16:colId xmlns:a16="http://schemas.microsoft.com/office/drawing/2014/main" val="3966424540"/>
                    </a:ext>
                  </a:extLst>
                </a:gridCol>
                <a:gridCol w="3803202">
                  <a:extLst>
                    <a:ext uri="{9D8B030D-6E8A-4147-A177-3AD203B41FA5}">
                      <a16:colId xmlns:a16="http://schemas.microsoft.com/office/drawing/2014/main" val="3049683338"/>
                    </a:ext>
                  </a:extLst>
                </a:gridCol>
              </a:tblGrid>
              <a:tr h="3791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6638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medicine alternatives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83239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Actors: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8730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opening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7382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Selected alternatives are added to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93465"/>
                  </a:ext>
                </a:extLst>
              </a:tr>
              <a:tr h="347316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49701"/>
                  </a:ext>
                </a:extLst>
              </a:tr>
              <a:tr h="430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adds a medicine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50693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a list of alternative medicines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870036"/>
                  </a:ext>
                </a:extLst>
              </a:tr>
              <a:tr h="437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selects medicines form the list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851067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selected medicines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829133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1C2CACCC-B632-4692-A44D-2167E6457F95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34F571-9F51-4565-9766-FDB153C3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8CB3C-D5F5-43DC-B0A7-121F5914E17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50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113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16C244-74D4-4965-944A-054AA06C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" y="1699066"/>
            <a:ext cx="2191434" cy="21914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F51546-15D5-4FF8-B0EF-5A296CBC6C77}"/>
              </a:ext>
            </a:extLst>
          </p:cNvPr>
          <p:cNvSpPr/>
          <p:nvPr/>
        </p:nvSpPr>
        <p:spPr>
          <a:xfrm>
            <a:off x="3184930" y="2486072"/>
            <a:ext cx="2369132" cy="10774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Presentation layer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F80BB4-C000-46C1-9A46-613F7C6FA5A9}"/>
              </a:ext>
            </a:extLst>
          </p:cNvPr>
          <p:cNvSpPr/>
          <p:nvPr/>
        </p:nvSpPr>
        <p:spPr>
          <a:xfrm>
            <a:off x="2528938" y="27182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98E3A8-3CD4-43C7-A784-D0164B956D9E}"/>
              </a:ext>
            </a:extLst>
          </p:cNvPr>
          <p:cNvSpPr/>
          <p:nvPr/>
        </p:nvSpPr>
        <p:spPr>
          <a:xfrm>
            <a:off x="6254363" y="2500139"/>
            <a:ext cx="2369132" cy="107749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Business Logic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D733C-BC8C-432B-8974-401E7543C0DE}"/>
              </a:ext>
            </a:extLst>
          </p:cNvPr>
          <p:cNvSpPr/>
          <p:nvPr/>
        </p:nvSpPr>
        <p:spPr>
          <a:xfrm>
            <a:off x="9320786" y="2500139"/>
            <a:ext cx="2369132" cy="10774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Data access layer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6A629A5-CADF-45AD-91C6-9E8E242EF28A}"/>
              </a:ext>
            </a:extLst>
          </p:cNvPr>
          <p:cNvSpPr/>
          <p:nvPr/>
        </p:nvSpPr>
        <p:spPr>
          <a:xfrm rot="10800000">
            <a:off x="2528938" y="32178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174E964-3341-424A-8496-20F984AC768B}"/>
              </a:ext>
            </a:extLst>
          </p:cNvPr>
          <p:cNvSpPr/>
          <p:nvPr/>
        </p:nvSpPr>
        <p:spPr>
          <a:xfrm>
            <a:off x="5614978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3098625-FBC5-438A-8258-1EDC19511811}"/>
              </a:ext>
            </a:extLst>
          </p:cNvPr>
          <p:cNvSpPr/>
          <p:nvPr/>
        </p:nvSpPr>
        <p:spPr>
          <a:xfrm rot="10800000">
            <a:off x="5614978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5CD4CD-BA44-4842-9570-FA480505687E}"/>
              </a:ext>
            </a:extLst>
          </p:cNvPr>
          <p:cNvSpPr/>
          <p:nvPr/>
        </p:nvSpPr>
        <p:spPr>
          <a:xfrm>
            <a:off x="8681876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40F2B65-E84B-4AD5-880A-B9FCED750DAB}"/>
              </a:ext>
            </a:extLst>
          </p:cNvPr>
          <p:cNvSpPr/>
          <p:nvPr/>
        </p:nvSpPr>
        <p:spPr>
          <a:xfrm rot="10800000">
            <a:off x="8681876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57BE82-77BD-4CFA-96E3-78336FF8AD20}"/>
              </a:ext>
            </a:extLst>
          </p:cNvPr>
          <p:cNvCxnSpPr>
            <a:cxnSpLocks/>
          </p:cNvCxnSpPr>
          <p:nvPr/>
        </p:nvCxnSpPr>
        <p:spPr>
          <a:xfrm flipH="1">
            <a:off x="4288302" y="3575289"/>
            <a:ext cx="1" cy="1284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BB4EC-FD34-4F2B-9478-C841DC4D74C0}"/>
              </a:ext>
            </a:extLst>
          </p:cNvPr>
          <p:cNvCxnSpPr>
            <a:cxnSpLocks/>
          </p:cNvCxnSpPr>
          <p:nvPr/>
        </p:nvCxnSpPr>
        <p:spPr>
          <a:xfrm>
            <a:off x="4637547" y="3575736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1510699E-F0EE-4693-8C0C-8796F1A974D5}"/>
              </a:ext>
            </a:extLst>
          </p:cNvPr>
          <p:cNvSpPr txBox="1">
            <a:spLocks/>
          </p:cNvSpPr>
          <p:nvPr/>
        </p:nvSpPr>
        <p:spPr>
          <a:xfrm>
            <a:off x="1523999" y="4812926"/>
            <a:ext cx="1734111" cy="477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Web pages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0FBEF7E-41E5-421B-AAE7-0526A2E13C27}"/>
              </a:ext>
            </a:extLst>
          </p:cNvPr>
          <p:cNvSpPr txBox="1">
            <a:spLocks/>
          </p:cNvSpPr>
          <p:nvPr/>
        </p:nvSpPr>
        <p:spPr>
          <a:xfrm>
            <a:off x="3258111" y="4706917"/>
            <a:ext cx="1876614" cy="73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Controllers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55D9367-056C-4E3F-8EE6-DB37B6E34E0F}"/>
              </a:ext>
            </a:extLst>
          </p:cNvPr>
          <p:cNvSpPr txBox="1">
            <a:spLocks/>
          </p:cNvSpPr>
          <p:nvPr/>
        </p:nvSpPr>
        <p:spPr>
          <a:xfrm>
            <a:off x="5282447" y="4895196"/>
            <a:ext cx="2007061" cy="39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+mn-lt"/>
              </a:rPr>
              <a:t>ViewModels</a:t>
            </a:r>
            <a:endParaRPr lang="en-US" sz="220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0DFBE2-DB22-4554-89F9-16140465AB2C}"/>
              </a:ext>
            </a:extLst>
          </p:cNvPr>
          <p:cNvCxnSpPr>
            <a:cxnSpLocks/>
          </p:cNvCxnSpPr>
          <p:nvPr/>
        </p:nvCxnSpPr>
        <p:spPr>
          <a:xfrm flipH="1">
            <a:off x="2449920" y="3567161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B2BBEB-26C4-414E-95B0-4DA74C4C73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7F10F52-563C-41AE-A169-90129BEF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0DD6BD1-4F6A-4C43-856E-60E689172D3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</a:t>
            </a:r>
            <a:endParaRPr lang="en-US" sz="3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37C5A08-8875-4AEB-B304-77190E9B01E1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8501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70C16D0-F8A3-40D9-B84C-7D76C4C69FD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F07BE4-331D-49FB-A119-A4D4FCD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1504F-0301-485B-87C5-CA90E5CF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6A331-6637-4969-8EA0-ED618BF1679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1" b="10878"/>
          <a:stretch/>
        </p:blipFill>
        <p:spPr bwMode="auto">
          <a:xfrm>
            <a:off x="838199" y="1253331"/>
            <a:ext cx="1051560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2B82BC6-F39E-4257-B470-4B14235AF4FB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Warning from probable diseases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6DB13C-359D-415C-A994-354D6F29D94B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0892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DA711-555E-440F-8B07-59430096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3369768" y="4220512"/>
            <a:ext cx="1560607" cy="1547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8737A5-9E39-4685-B6C2-47B204811289}"/>
              </a:ext>
            </a:extLst>
          </p:cNvPr>
          <p:cNvCxnSpPr>
            <a:cxnSpLocks/>
          </p:cNvCxnSpPr>
          <p:nvPr/>
        </p:nvCxnSpPr>
        <p:spPr>
          <a:xfrm flipV="1">
            <a:off x="5373174" y="5336480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D19AE-9108-4C8B-A62E-80F63FAD4D23}"/>
              </a:ext>
            </a:extLst>
          </p:cNvPr>
          <p:cNvSpPr txBox="1"/>
          <p:nvPr/>
        </p:nvSpPr>
        <p:spPr>
          <a:xfrm>
            <a:off x="5498028" y="4816278"/>
            <a:ext cx="12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C6B10-5712-431C-8391-F85C4BDD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5467775" y="2263529"/>
            <a:ext cx="909021" cy="9011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AF2C48-D563-4C94-8463-CAA2637DFE72}"/>
              </a:ext>
            </a:extLst>
          </p:cNvPr>
          <p:cNvCxnSpPr>
            <a:cxnSpLocks/>
          </p:cNvCxnSpPr>
          <p:nvPr/>
        </p:nvCxnSpPr>
        <p:spPr>
          <a:xfrm flipV="1">
            <a:off x="4872243" y="3516692"/>
            <a:ext cx="821938" cy="630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697C2A-A721-4A77-B3CE-5D51317BEC93}"/>
              </a:ext>
            </a:extLst>
          </p:cNvPr>
          <p:cNvSpPr txBox="1"/>
          <p:nvPr/>
        </p:nvSpPr>
        <p:spPr>
          <a:xfrm rot="19383501">
            <a:off x="4532170" y="3346418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E9429B-3EAC-4246-A739-ABD043470A52}"/>
              </a:ext>
            </a:extLst>
          </p:cNvPr>
          <p:cNvCxnSpPr>
            <a:cxnSpLocks/>
          </p:cNvCxnSpPr>
          <p:nvPr/>
        </p:nvCxnSpPr>
        <p:spPr>
          <a:xfrm flipH="1" flipV="1">
            <a:off x="3152974" y="3395027"/>
            <a:ext cx="762510" cy="75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60D4EF-FBD0-4E1F-B07E-5CE9B846EFEE}"/>
              </a:ext>
            </a:extLst>
          </p:cNvPr>
          <p:cNvSpPr txBox="1"/>
          <p:nvPr/>
        </p:nvSpPr>
        <p:spPr>
          <a:xfrm rot="2692702">
            <a:off x="3208268" y="3408800"/>
            <a:ext cx="121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7C6C2-DC88-4C09-85A3-841901AE77A9}"/>
              </a:ext>
            </a:extLst>
          </p:cNvPr>
          <p:cNvCxnSpPr>
            <a:cxnSpLocks/>
          </p:cNvCxnSpPr>
          <p:nvPr/>
        </p:nvCxnSpPr>
        <p:spPr>
          <a:xfrm flipV="1">
            <a:off x="6739692" y="2773814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70278DA-A8B1-42FA-990A-84C2B493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8511689" y="2263529"/>
            <a:ext cx="909021" cy="90110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481F4-1175-44FC-A0E4-9B36084CCD95}"/>
              </a:ext>
            </a:extLst>
          </p:cNvPr>
          <p:cNvCxnSpPr>
            <a:cxnSpLocks/>
          </p:cNvCxnSpPr>
          <p:nvPr/>
        </p:nvCxnSpPr>
        <p:spPr>
          <a:xfrm flipV="1">
            <a:off x="3968346" y="2745686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4DC702-00C5-4EDF-8BD9-6371DA454C68}"/>
              </a:ext>
            </a:extLst>
          </p:cNvPr>
          <p:cNvSpPr txBox="1"/>
          <p:nvPr/>
        </p:nvSpPr>
        <p:spPr>
          <a:xfrm>
            <a:off x="4094687" y="2244279"/>
            <a:ext cx="120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DDBAD18-46B8-4999-AD77-812F906FD8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4310336" y="1130456"/>
            <a:ext cx="536913" cy="57684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30F190-EAA8-445E-AB1B-BD31156DE417}"/>
              </a:ext>
            </a:extLst>
          </p:cNvPr>
          <p:cNvCxnSpPr>
            <a:cxnSpLocks/>
          </p:cNvCxnSpPr>
          <p:nvPr/>
        </p:nvCxnSpPr>
        <p:spPr>
          <a:xfrm flipV="1">
            <a:off x="3266344" y="1540174"/>
            <a:ext cx="838722" cy="579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987299-D2C1-475A-B19B-C1B2A1F8BEDE}"/>
              </a:ext>
            </a:extLst>
          </p:cNvPr>
          <p:cNvSpPr txBox="1"/>
          <p:nvPr/>
        </p:nvSpPr>
        <p:spPr>
          <a:xfrm rot="19447648">
            <a:off x="2984697" y="1370171"/>
            <a:ext cx="127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7D5691D-0460-4442-A6CB-0ACD50812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2533244" y="2263529"/>
            <a:ext cx="838722" cy="90110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DA885B-CAFE-4C49-8428-2970866DE1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7178737" y="4220510"/>
            <a:ext cx="1439913" cy="154701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A10309E-8183-4555-BD35-8C5D8A1183B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B716A7B0-C54D-41EE-B193-84845C1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899FE82-2BC9-4668-94C6-B2823FE0125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Complete family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AD311-EE52-440F-A46C-8A879566F7EF}"/>
              </a:ext>
            </a:extLst>
          </p:cNvPr>
          <p:cNvSpPr txBox="1"/>
          <p:nvPr/>
        </p:nvSpPr>
        <p:spPr>
          <a:xfrm>
            <a:off x="6880977" y="2296012"/>
            <a:ext cx="122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  <a:endParaRPr lang="en-US" sz="20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7FA261-BCA4-48C4-870D-CA550069414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B77C1-BDD1-48E7-832A-4D7560DC064E}"/>
              </a:ext>
            </a:extLst>
          </p:cNvPr>
          <p:cNvSpPr txBox="1"/>
          <p:nvPr/>
        </p:nvSpPr>
        <p:spPr>
          <a:xfrm rot="2483065">
            <a:off x="6611204" y="3413657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F0EAA-679E-4BE3-89E4-EBB16C70F933}"/>
              </a:ext>
            </a:extLst>
          </p:cNvPr>
          <p:cNvCxnSpPr>
            <a:cxnSpLocks/>
          </p:cNvCxnSpPr>
          <p:nvPr/>
        </p:nvCxnSpPr>
        <p:spPr>
          <a:xfrm flipH="1" flipV="1">
            <a:off x="6440346" y="3392256"/>
            <a:ext cx="1007589" cy="89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CABFF9-ADEC-4C9E-A323-8F712B6E7817}"/>
              </a:ext>
            </a:extLst>
          </p:cNvPr>
          <p:cNvSpPr txBox="1"/>
          <p:nvPr/>
        </p:nvSpPr>
        <p:spPr>
          <a:xfrm>
            <a:off x="6365219" y="2460821"/>
            <a:ext cx="12901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17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6C85F2-4A93-4DB6-ACFA-DE94A6816E1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9" b="3237"/>
          <a:stretch/>
        </p:blipFill>
        <p:spPr bwMode="auto">
          <a:xfrm>
            <a:off x="838879" y="1253332"/>
            <a:ext cx="1051492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5C786D8-FB7B-43F7-AE3E-5EF5AA37A7BF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Sending an emergency signal (SOS)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885ABB-65F1-4C2B-BE96-9FC904A69A66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3657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C508A-694A-4031-8102-32E27E57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995C73-6E15-487F-9528-CA8AE589D9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9D6198-0B5F-4DCE-BA65-70B15523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27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858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0AAE-7CD1-46B9-8354-9BC43657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139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500" dirty="0" err="1"/>
              <a:t>ASP.Net</a:t>
            </a:r>
            <a:r>
              <a:rPr lang="en-US" sz="2500" dirty="0"/>
              <a:t> MVC</a:t>
            </a:r>
          </a:p>
          <a:p>
            <a:pPr lvl="0"/>
            <a:r>
              <a:rPr lang="en-US" sz="2500" dirty="0"/>
              <a:t>Entity framework for ORM</a:t>
            </a:r>
          </a:p>
          <a:p>
            <a:pPr lvl="0"/>
            <a:r>
              <a:rPr lang="en-US" sz="2500" dirty="0"/>
              <a:t>Microsoft Azure for DB hosting</a:t>
            </a:r>
          </a:p>
          <a:p>
            <a:pPr lvl="0"/>
            <a:r>
              <a:rPr lang="en-US" sz="2500" dirty="0"/>
              <a:t>Gitlab for version control and team collaboration</a:t>
            </a:r>
          </a:p>
          <a:p>
            <a:pPr lvl="0"/>
            <a:r>
              <a:rPr lang="en-US" sz="2500" dirty="0" err="1"/>
              <a:t>Moqups</a:t>
            </a:r>
            <a:r>
              <a:rPr lang="en-US" sz="2500" dirty="0"/>
              <a:t> for UI blueprints</a:t>
            </a:r>
          </a:p>
          <a:p>
            <a:pPr lvl="0"/>
            <a:r>
              <a:rPr lang="en-US" sz="2500" dirty="0"/>
              <a:t>Microsoft Project for project management tasks</a:t>
            </a:r>
          </a:p>
          <a:p>
            <a:pPr lvl="0"/>
            <a:r>
              <a:rPr lang="en-US" sz="2500" dirty="0"/>
              <a:t>Selenium and </a:t>
            </a:r>
            <a:r>
              <a:rPr lang="en-US" sz="2500" dirty="0" err="1"/>
              <a:t>MSTest</a:t>
            </a:r>
            <a:r>
              <a:rPr lang="en-US" sz="2500" dirty="0"/>
              <a:t> for automated testing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0DCDF4-5853-4389-B219-41800ED7F5D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D96A02-EF9A-4B37-8694-6D8A909E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C37CCA-FD1A-4253-A5FE-5E56670F07E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96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936341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IOM-Washington Report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93854-84FB-4293-9DF9-20B59360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65" y="1470990"/>
            <a:ext cx="4450669" cy="44506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87E843-E14A-4EAD-A58B-5F29A701CC80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7,000 Yearly deaths !!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EB9FBA-5536-42B4-8BE1-1272CE62E60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0BF6-6F23-4C18-88F9-7847813D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64D5E-74A4-437F-93E4-6F78DDAA3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BC5D590-1B86-42F3-B2D9-B0BE34ADEF6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A485063-5215-42F5-83C2-B1683E58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56462E-B210-49BF-9227-52D78B68708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Why </a:t>
            </a:r>
            <a:r>
              <a:rPr lang="en-US" sz="4000" b="1" dirty="0" err="1">
                <a:solidFill>
                  <a:srgbClr val="002060"/>
                </a:solidFill>
                <a:latin typeface="+mn-lt"/>
              </a:rPr>
              <a:t>ASP.Net</a:t>
            </a:r>
            <a:r>
              <a:rPr lang="en-US" sz="4000" b="1" dirty="0">
                <a:solidFill>
                  <a:srgbClr val="002060"/>
                </a:solidFill>
                <a:latin typeface="+mn-lt"/>
              </a:rPr>
              <a:t> 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AC8FAE-01A9-4FE8-AC70-5A14EF51E3E1}"/>
              </a:ext>
            </a:extLst>
          </p:cNvPr>
          <p:cNvSpPr txBox="1">
            <a:spLocks/>
          </p:cNvSpPr>
          <p:nvPr/>
        </p:nvSpPr>
        <p:spPr>
          <a:xfrm>
            <a:off x="838200" y="11081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Our previous </a:t>
            </a:r>
            <a:r>
              <a:rPr lang="en-US" sz="2500" dirty="0">
                <a:solidFill>
                  <a:srgbClr val="FF0000"/>
                </a:solidFill>
              </a:rPr>
              <a:t>experience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Language Integrated Query (</a:t>
            </a:r>
            <a:r>
              <a:rPr lang="en-US" sz="2500" dirty="0">
                <a:solidFill>
                  <a:srgbClr val="FF0000"/>
                </a:solidFill>
              </a:rPr>
              <a:t>LINQ</a:t>
            </a:r>
            <a:r>
              <a:rPr lang="en-US" sz="25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Typical</a:t>
            </a:r>
            <a:r>
              <a:rPr lang="en-US" sz="2500" dirty="0">
                <a:solidFill>
                  <a:srgbClr val="FF0000"/>
                </a:solidFill>
              </a:rPr>
              <a:t> Performance</a:t>
            </a:r>
            <a:endParaRPr lang="en-US" sz="2500" dirty="0"/>
          </a:p>
          <a:p>
            <a:pPr lvl="1" algn="l"/>
            <a:r>
              <a:rPr lang="en-US" sz="2200" dirty="0"/>
              <a:t>compilation vs interpretation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Supports all concepts of </a:t>
            </a:r>
            <a:r>
              <a:rPr lang="en-US" sz="2500" dirty="0">
                <a:solidFill>
                  <a:srgbClr val="FF0000"/>
                </a:solidFill>
              </a:rPr>
              <a:t>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Huge online </a:t>
            </a:r>
            <a:r>
              <a:rPr lang="en-US" sz="2500" dirty="0">
                <a:solidFill>
                  <a:srgbClr val="FF00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9453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>
                <a:solidFill>
                  <a:srgbClr val="FF0000"/>
                </a:solidFill>
              </a:rPr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360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B3E91-BF1A-41AE-B251-954387FF0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36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>
                <a:solidFill>
                  <a:srgbClr val="FF0000"/>
                </a:solidFill>
              </a:rPr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7305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B3E91-BF1A-41AE-B251-954387FF0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36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0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>
                <a:solidFill>
                  <a:srgbClr val="FF0000"/>
                </a:solidFill>
              </a:rPr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57086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Stakeholders’</a:t>
            </a:r>
            <a:r>
              <a:rPr lang="en-US" sz="2500" dirty="0"/>
              <a:t> availability</a:t>
            </a:r>
          </a:p>
          <a:p>
            <a:pPr marL="457200" lvl="1" indent="0">
              <a:buNone/>
            </a:pPr>
            <a:r>
              <a:rPr lang="en-US" sz="2100" dirty="0"/>
              <a:t>Almost no answers for our online survey</a:t>
            </a:r>
          </a:p>
          <a:p>
            <a:r>
              <a:rPr lang="en-US" sz="2500" dirty="0">
                <a:solidFill>
                  <a:srgbClr val="FF0000"/>
                </a:solidFill>
              </a:rPr>
              <a:t>Data</a:t>
            </a:r>
            <a:r>
              <a:rPr lang="en-US" sz="2500" dirty="0"/>
              <a:t> gathering</a:t>
            </a:r>
          </a:p>
          <a:p>
            <a:pPr marL="457200" lvl="1" indent="0">
              <a:buNone/>
            </a:pPr>
            <a:r>
              <a:rPr lang="en-US" sz="2100" dirty="0"/>
              <a:t>For example, dataset with drugs are missing active ingredients</a:t>
            </a:r>
          </a:p>
          <a:p>
            <a:r>
              <a:rPr lang="en-US" sz="2500" dirty="0">
                <a:solidFill>
                  <a:srgbClr val="FF0000"/>
                </a:solidFill>
              </a:rPr>
              <a:t>Other projects</a:t>
            </a:r>
            <a:r>
              <a:rPr lang="en-US" sz="2500" dirty="0"/>
              <a:t> conflicting with our time plan</a:t>
            </a:r>
          </a:p>
          <a:p>
            <a:pPr marL="457200" lvl="1" indent="0">
              <a:buNone/>
            </a:pPr>
            <a:r>
              <a:rPr lang="en-US" sz="2100" dirty="0"/>
              <a:t>ERP project was submitted after final exams!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258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6286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F3158-6154-4D5B-ABD9-3BA458EE334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1B9F-0F23-4039-8B0C-602150E8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8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25B3C8-71BF-488B-AAF8-D00E50796D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F895EF-E57C-4CC7-A345-82C51E5C8942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23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17-9-2017 to 26-10-2017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Project specifications: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(26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Idea selection, feature selection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Similar work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Technology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SWOT and PEST analysis</a:t>
            </a:r>
            <a:endParaRPr lang="en-US" sz="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Requirement elicitation: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(13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Interviews and survey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FURPS+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093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86868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Medical Board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791EBC3-385B-427D-A00E-51503C177F2C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48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Diagnosis mistakes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E646CB-93FE-4E8C-AAFE-149318A9575B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F9FED6-E8FC-47D8-BE6F-65C2614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7DB55A-E318-47A0-B142-ABA405EE5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047063"/>
              </p:ext>
            </p:extLst>
          </p:nvPr>
        </p:nvGraphicFramePr>
        <p:xfrm>
          <a:off x="2644931" y="1360357"/>
          <a:ext cx="6902137" cy="413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4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3FDB96-72F6-42CB-9277-2713CCD7CCDE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62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27-10-2017 to 25-12-2017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System analysis and design:	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(60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Analysis: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(36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Medical history, prognosis, pharmacy functionality and SOS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Flow of events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UI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(8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Logo and blueprint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DB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(16 days)</a:t>
            </a:r>
            <a:endParaRPr lang="en-US" sz="2500" dirty="0"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ERD and DB schema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3834BE-C363-47FD-9D53-A69A60553F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47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2978EF-D124-4026-834F-B042A990D4C9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26-12-2017 to 11-2-2018</a:t>
            </a:r>
            <a:endParaRPr lang="ar-EG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Implementation plan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Midyear documentation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Find and fix design issues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Complete and test release 1 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Accounts registration, medical history, prescriptions and attachments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379EA3-ADAC-445E-AEB6-0E03EB796E1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888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52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2: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(28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Medical organizations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Search functionality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Medicine alternatives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3: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(31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Prognosis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Family and friends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SOS signals</a:t>
            </a:r>
          </a:p>
        </p:txBody>
      </p:sp>
    </p:spTree>
    <p:extLst>
      <p:ext uri="{BB962C8B-B14F-4D97-AF65-F5344CB8AC3E}">
        <p14:creationId xmlns:p14="http://schemas.microsoft.com/office/powerpoint/2010/main" val="2598095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374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  <a:r>
              <a:rPr lang="en-US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(cont.)</a:t>
            </a:r>
            <a:endParaRPr lang="en-US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4:</a:t>
            </a: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(24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Search drugs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Demo preparation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8518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Recommendation</a:t>
            </a:r>
            <a:r>
              <a:rPr lang="en-US" sz="2500" dirty="0"/>
              <a:t> subsystem</a:t>
            </a:r>
          </a:p>
          <a:p>
            <a:pPr marL="457200" lvl="1" indent="0">
              <a:buNone/>
            </a:pPr>
            <a:r>
              <a:rPr lang="en-US" sz="2100" dirty="0"/>
              <a:t>Rate services and recommend top rated services to users</a:t>
            </a:r>
          </a:p>
          <a:p>
            <a:r>
              <a:rPr lang="en-US" sz="2500" dirty="0"/>
              <a:t>Integration with </a:t>
            </a:r>
            <a:r>
              <a:rPr lang="en-US" sz="2500" dirty="0">
                <a:solidFill>
                  <a:srgbClr val="FF0000"/>
                </a:solidFill>
              </a:rPr>
              <a:t>google maps</a:t>
            </a:r>
          </a:p>
          <a:p>
            <a:pPr marL="457200" lvl="1" indent="0">
              <a:buNone/>
            </a:pPr>
            <a:r>
              <a:rPr lang="en-US" sz="2100" dirty="0"/>
              <a:t>Use google places API to give more power to search functionality</a:t>
            </a:r>
          </a:p>
          <a:p>
            <a:r>
              <a:rPr lang="en-US" sz="2500" dirty="0">
                <a:solidFill>
                  <a:srgbClr val="FF0000"/>
                </a:solidFill>
              </a:rPr>
              <a:t>Pharmacy</a:t>
            </a:r>
            <a:r>
              <a:rPr lang="en-US" sz="2500" dirty="0"/>
              <a:t> subsystem</a:t>
            </a:r>
          </a:p>
          <a:p>
            <a:pPr marL="457200" lvl="1" indent="0">
              <a:buNone/>
            </a:pPr>
            <a:r>
              <a:rPr lang="en-US" sz="2100" dirty="0"/>
              <a:t>Add pharmacy transactions (e.g. sell a drug)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999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Washington Institute of Medicine (IOM) report, 2006 [Internet] [Uploaded in January 2017], available from: </a:t>
            </a:r>
            <a:r>
              <a:rPr lang="en-US" sz="2500" u="sng" dirty="0">
                <a:hlinkClick r:id="rId2"/>
              </a:rPr>
              <a:t>http://content.time.com/time/health/article/0,8599,1578074,00.html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i="1" dirty="0" err="1"/>
              <a:t>Entisar</a:t>
            </a:r>
            <a:r>
              <a:rPr lang="en-US" sz="2500" i="1" dirty="0"/>
              <a:t> El-</a:t>
            </a:r>
            <a:r>
              <a:rPr lang="en-US" sz="2500" i="1" dirty="0" err="1"/>
              <a:t>Samany</a:t>
            </a:r>
            <a:r>
              <a:rPr lang="en-US" sz="2500" dirty="0"/>
              <a:t>, [Internet] [Uploaded in December 2011], available from: </a:t>
            </a:r>
            <a:r>
              <a:rPr lang="en-US" sz="2500" u="sng" dirty="0">
                <a:hlinkClick r:id="rId3"/>
              </a:rPr>
              <a:t>https://www.sudaress.com/alintibaha/6247</a:t>
            </a:r>
            <a:endParaRPr lang="en-US" sz="2500" dirty="0"/>
          </a:p>
          <a:p>
            <a:pPr lvl="0"/>
            <a:r>
              <a:rPr lang="en-US" sz="2500" dirty="0"/>
              <a:t>El-</a:t>
            </a:r>
            <a:r>
              <a:rPr lang="en-US" sz="2500" dirty="0" err="1"/>
              <a:t>Bawaba</a:t>
            </a:r>
            <a:r>
              <a:rPr lang="en-US" sz="2500" dirty="0"/>
              <a:t> News report, [Internet] [Uploaded in September 2017], available from: </a:t>
            </a:r>
            <a:r>
              <a:rPr lang="en-US" sz="2500" u="sng" dirty="0">
                <a:hlinkClick r:id="rId4"/>
              </a:rPr>
              <a:t>http://www.albawabhnews.com/1504049</a:t>
            </a:r>
            <a:endParaRPr lang="en-US" sz="2500" u="sng" dirty="0"/>
          </a:p>
          <a:p>
            <a:pPr lvl="0"/>
            <a:r>
              <a:rPr lang="en-US" sz="2500" dirty="0"/>
              <a:t>Microsoft </a:t>
            </a:r>
            <a:r>
              <a:rPr lang="en-US" sz="2500" dirty="0" err="1"/>
              <a:t>ASP.Net</a:t>
            </a:r>
            <a:r>
              <a:rPr lang="en-US" sz="2500" dirty="0"/>
              <a:t> documentation, [Internet], available from: </a:t>
            </a:r>
            <a:r>
              <a:rPr lang="en-US" sz="2500" dirty="0">
                <a:hlinkClick r:id="rId5"/>
              </a:rPr>
              <a:t>https://docs.microsoft.com/en-us/aspnet/tutorials</a:t>
            </a:r>
            <a:endParaRPr lang="en-US" sz="2500" dirty="0"/>
          </a:p>
          <a:p>
            <a:pPr lvl="0"/>
            <a:r>
              <a:rPr lang="en-US" sz="2500" dirty="0"/>
              <a:t>Testcase documentation methodology, [Internet] [Uploaded in June 2016], available from: </a:t>
            </a:r>
            <a:r>
              <a:rPr lang="en-US" sz="2500" dirty="0">
                <a:hlinkClick r:id="rId6"/>
              </a:rPr>
              <a:t>https://www.guru99.com/test-case.html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25761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Abstract writing methodology [Internet] [Uploaded in May 2015], available from: </a:t>
            </a:r>
            <a:r>
              <a:rPr lang="en-US" sz="2500" u="sng" dirty="0">
                <a:hlinkClick r:id="rId2"/>
              </a:rPr>
              <a:t>https://www.wikihow.com/Write-an-Abstract</a:t>
            </a:r>
            <a:endParaRPr lang="en-US" sz="2500" u="sng" dirty="0"/>
          </a:p>
          <a:p>
            <a:pPr lvl="0"/>
            <a:r>
              <a:rPr lang="en-US" sz="2500" dirty="0"/>
              <a:t>Internet usage statistics in Egypt, [Internet] [Uploaded in July 2016], available from: </a:t>
            </a:r>
            <a:r>
              <a:rPr lang="en-US" sz="2500" dirty="0">
                <a:hlinkClick r:id="rId3"/>
              </a:rPr>
              <a:t>http://www.internetlivestats.com/internet-users/egypt/</a:t>
            </a:r>
            <a:endParaRPr lang="en-US" sz="2500" dirty="0"/>
          </a:p>
          <a:p>
            <a:pPr lvl="0"/>
            <a:r>
              <a:rPr lang="en-US" sz="2500" dirty="0"/>
              <a:t>System design tutorials [Internet], available from: </a:t>
            </a:r>
            <a:r>
              <a:rPr lang="en-US" sz="2500" dirty="0">
                <a:hlinkClick r:id="rId4"/>
              </a:rPr>
              <a:t>https://www.pluralsight.com/digitaltutors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i="1" dirty="0"/>
              <a:t>Rahul Rajat Singh</a:t>
            </a:r>
            <a:r>
              <a:rPr lang="en-US" sz="2500" dirty="0"/>
              <a:t> [Internet] [Uploaded in May 2014], available from: </a:t>
            </a:r>
            <a:r>
              <a:rPr lang="en-US" sz="2500" dirty="0">
                <a:hlinkClick r:id="rId5"/>
              </a:rPr>
              <a:t>https://www.codeproject.com/Articles/770156/Understanding-Repository-and-Unit-of-Work-Pattern</a:t>
            </a:r>
            <a:endParaRPr lang="en-US" sz="2500" dirty="0"/>
          </a:p>
          <a:p>
            <a:pPr lvl="0"/>
            <a:r>
              <a:rPr lang="en-US" sz="2500" dirty="0"/>
              <a:t>Smooth graphics in C# [Internet] [Uploaded in January 2015], available from: </a:t>
            </a:r>
            <a:r>
              <a:rPr lang="en-US" sz="2500" dirty="0">
                <a:hlinkClick r:id="rId6"/>
              </a:rPr>
              <a:t>http://csharphelper.com/blog/2015/01/draw-smooth-graphics-in-c/</a:t>
            </a:r>
            <a:endParaRPr lang="en-US" sz="2500" dirty="0"/>
          </a:p>
          <a:p>
            <a:pPr marL="0" lv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24233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Article by </a:t>
            </a:r>
            <a:r>
              <a:rPr lang="en-US" sz="2500" i="1" dirty="0" err="1"/>
              <a:t>Chtiwi</a:t>
            </a:r>
            <a:r>
              <a:rPr lang="en-US" sz="2500" i="1" dirty="0"/>
              <a:t> Malek </a:t>
            </a:r>
            <a:r>
              <a:rPr lang="en-US" sz="2500" dirty="0"/>
              <a:t>[Internet] [Uploaded in November 2012], available from: </a:t>
            </a:r>
            <a:r>
              <a:rPr lang="en-US" sz="2500" dirty="0">
                <a:hlinkClick r:id="rId2"/>
              </a:rPr>
              <a:t>https://www.codicode.com/art/upload_and_save_a_canvas_image_to_the_server.aspx</a:t>
            </a:r>
            <a:endParaRPr lang="en-US" sz="2500" dirty="0"/>
          </a:p>
          <a:p>
            <a:pPr lvl="0"/>
            <a:r>
              <a:rPr lang="en-US" sz="2500" dirty="0"/>
              <a:t>Binding multiple models in a view in MVC [Internet] [Uploaded in June 2016], available from: </a:t>
            </a:r>
            <a:r>
              <a:rPr lang="en-US" sz="2500" dirty="0">
                <a:hlinkClick r:id="rId3"/>
              </a:rPr>
              <a:t>https://www.codeproject.com/Articles/1108855/ways-to-Bind-Multiple-Models-on-a-View-in-MVC</a:t>
            </a:r>
            <a:endParaRPr lang="en-US" sz="2500" dirty="0"/>
          </a:p>
          <a:p>
            <a:r>
              <a:rPr lang="en-US" sz="2500" dirty="0"/>
              <a:t>Scientific poster design presentation from Cornell Center for Materials Research (CCMR) [Internet], available from: </a:t>
            </a:r>
            <a:r>
              <a:rPr lang="en-US" sz="2500" u="sng" dirty="0">
                <a:hlinkClick r:id="rId4"/>
              </a:rPr>
              <a:t>http://hsp.berkeley.edu/sites/default/files/ScientificPosters.pdf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6623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7DAF-7680-4628-ADC0-01F8FC64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79" y="1682512"/>
            <a:ext cx="6616841" cy="3713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8360"/>
            <a:ext cx="9144001" cy="929639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Ministry of Health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C7E27-D044-4278-92C4-4F39271C70BB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225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50% shortage in ICUs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39096E-CA89-4C26-9E03-027F02F6B59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8DDA94A-62E0-49DD-8900-B33A0A56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5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48F-1DC9-4924-B2A6-0E6F7D3E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sz="2500" dirty="0"/>
              <a:t>Hard </a:t>
            </a:r>
            <a:r>
              <a:rPr lang="en-US" sz="2500" dirty="0">
                <a:solidFill>
                  <a:srgbClr val="FF0000"/>
                </a:solidFill>
              </a:rPr>
              <a:t>communication</a:t>
            </a:r>
            <a:r>
              <a:rPr lang="en-US" sz="2500" dirty="0"/>
              <a:t> between medical system parties</a:t>
            </a:r>
          </a:p>
          <a:p>
            <a:r>
              <a:rPr lang="en-US" sz="2500" dirty="0"/>
              <a:t>No</a:t>
            </a:r>
            <a:r>
              <a:rPr lang="en-US" sz="2500" dirty="0">
                <a:solidFill>
                  <a:srgbClr val="FF0000"/>
                </a:solidFill>
              </a:rPr>
              <a:t> integration</a:t>
            </a:r>
            <a:r>
              <a:rPr lang="en-US" sz="2500" dirty="0"/>
              <a:t> between different medical services</a:t>
            </a:r>
          </a:p>
          <a:p>
            <a:r>
              <a:rPr lang="en-US" sz="2500" dirty="0"/>
              <a:t>Need for </a:t>
            </a:r>
            <a:r>
              <a:rPr lang="en-US" sz="2500" dirty="0">
                <a:solidFill>
                  <a:srgbClr val="FF0000"/>
                </a:solidFill>
              </a:rPr>
              <a:t>improvements </a:t>
            </a:r>
            <a:r>
              <a:rPr lang="en-US" sz="2500" dirty="0"/>
              <a:t>in some services</a:t>
            </a:r>
          </a:p>
          <a:p>
            <a:pPr lvl="1"/>
            <a:r>
              <a:rPr lang="en-US" sz="2200" dirty="0"/>
              <a:t>Easier and faster search for ICUs</a:t>
            </a:r>
          </a:p>
          <a:p>
            <a:pPr lvl="1"/>
            <a:r>
              <a:rPr lang="en-US" sz="2200" dirty="0"/>
              <a:t>Faster ways to call for emergency help</a:t>
            </a:r>
          </a:p>
          <a:p>
            <a:pPr lvl="1"/>
            <a:r>
              <a:rPr lang="en-US" sz="2200" dirty="0"/>
              <a:t>More elegant way to search for drugs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3A7AB6-7AB8-46F2-BE90-239D025D1406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B4813F-748A-4F6A-8A7B-9BFAB5CE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C05B0-31E7-4FAC-B672-DF10E1B93265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6022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>
                <a:solidFill>
                  <a:srgbClr val="FF0000"/>
                </a:solidFill>
              </a:rPr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1554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Search for doctor or medical service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571500" indent="-571500"/>
            <a:r>
              <a:rPr lang="en-US" sz="2500" dirty="0"/>
              <a:t>Flexibility of search</a:t>
            </a:r>
          </a:p>
          <a:p>
            <a:pPr marL="457200" lvl="1" indent="0">
              <a:buNone/>
            </a:pPr>
            <a:r>
              <a:rPr lang="en-US" sz="2500" dirty="0"/>
              <a:t>Search is by region, specialty or doctor name</a:t>
            </a:r>
          </a:p>
          <a:p>
            <a:pPr marL="571500" indent="-571500"/>
            <a:r>
              <a:rPr lang="en-US" sz="2500" dirty="0"/>
              <a:t>Accessibility</a:t>
            </a:r>
          </a:p>
          <a:p>
            <a:pPr marL="457200" lvl="1" indent="0">
              <a:buNone/>
            </a:pPr>
            <a:r>
              <a:rPr lang="en-US" sz="2200" dirty="0"/>
              <a:t>Access from web, android and </a:t>
            </a:r>
            <a:r>
              <a:rPr lang="en-US" sz="2200" dirty="0" err="1"/>
              <a:t>iphones</a:t>
            </a:r>
            <a:endParaRPr lang="en-US" sz="2200" dirty="0"/>
          </a:p>
        </p:txBody>
      </p:sp>
      <p:pic>
        <p:nvPicPr>
          <p:cNvPr id="5" name="Picture 4" descr="C:\Users\Ahmed Hussein\AppData\Local\Microsoft\Windows\INetCache\Content.Word\Untitled.png">
            <a:extLst>
              <a:ext uri="{FF2B5EF4-FFF2-40B4-BE49-F238E27FC236}">
                <a16:creationId xmlns:a16="http://schemas.microsoft.com/office/drawing/2014/main" id="{25945A44-A389-463B-8896-E64C39886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31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</a:p>
          <a:p>
            <a:pPr marL="571500" indent="-571500"/>
            <a:r>
              <a:rPr lang="en-US" sz="2500" dirty="0"/>
              <a:t>Separates related functionalities in different apps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profile: used by doctors to publish their profile to patients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care: used by doctors to manage their patients data</a:t>
            </a:r>
          </a:p>
          <a:p>
            <a:pPr marL="571500" indent="-571500"/>
            <a:r>
              <a:rPr lang="en-US" sz="2500" dirty="0"/>
              <a:t>Covers only regions in Cairo and other few regions around 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r>
              <a:rPr lang="en-US" sz="4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5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b="1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16691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2606</TotalTime>
  <Words>1777</Words>
  <Application>Microsoft Office PowerPoint</Application>
  <PresentationFormat>Widescreen</PresentationFormat>
  <Paragraphs>453</Paragraphs>
  <Slides>47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Care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Point</dc:title>
  <dc:creator>Ahmed Hussein</dc:creator>
  <cp:lastModifiedBy>Ahmed Hussein</cp:lastModifiedBy>
  <cp:revision>463</cp:revision>
  <dcterms:created xsi:type="dcterms:W3CDTF">2018-01-26T14:46:13Z</dcterms:created>
  <dcterms:modified xsi:type="dcterms:W3CDTF">2018-06-29T22:09:32Z</dcterms:modified>
</cp:coreProperties>
</file>